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agkaki" charset="1" panose="00000500000000000000"/>
      <p:regular r:id="rId18"/>
    </p:embeddedFont>
    <p:embeddedFont>
      <p:font typeface="Open Sauce Heavy" charset="1" panose="00000A00000000000000"/>
      <p:regular r:id="rId19"/>
    </p:embeddedFont>
    <p:embeddedFont>
      <p:font typeface="Open Sauce Heavy Italics" charset="1" panose="00000A00000000000000"/>
      <p:regular r:id="rId20"/>
    </p:embeddedFont>
    <p:embeddedFont>
      <p:font typeface="Open Sauce" charset="1" panose="00000500000000000000"/>
      <p:regular r:id="rId21"/>
    </p:embeddedFont>
    <p:embeddedFont>
      <p:font typeface="Open Sauce Italics" charset="1" panose="00000500000000000000"/>
      <p:regular r:id="rId22"/>
    </p:embeddedFont>
    <p:embeddedFont>
      <p:font typeface="Open Sauce Bold" charset="1" panose="0000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3h6ao7rg.mp4>
</file>

<file path=ppt/media/image1.jpeg>
</file>

<file path=ppt/media/image10.svg>
</file>

<file path=ppt/media/image11.png>
</file>

<file path=ppt/media/image12.jpeg>
</file>

<file path=ppt/media/image13.pn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VAG3h6ao7rg.mp4" Type="http://schemas.openxmlformats.org/officeDocument/2006/relationships/video"/><Relationship Id="rId4" Target="../media/VAG3h6ao7rg.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sp>
        <p:nvSpPr>
          <p:cNvPr name="Freeform 6" id="6"/>
          <p:cNvSpPr/>
          <p:nvPr/>
        </p:nvSpPr>
        <p:spPr>
          <a:xfrm flipH="false" flipV="false" rot="0">
            <a:off x="10036720" y="1679896"/>
            <a:ext cx="7700017" cy="6965307"/>
          </a:xfrm>
          <a:custGeom>
            <a:avLst/>
            <a:gdLst/>
            <a:ahLst/>
            <a:cxnLst/>
            <a:rect r="r" b="b" t="t" l="l"/>
            <a:pathLst>
              <a:path h="6965307" w="7700017">
                <a:moveTo>
                  <a:pt x="0" y="0"/>
                </a:moveTo>
                <a:lnTo>
                  <a:pt x="7700017" y="0"/>
                </a:lnTo>
                <a:lnTo>
                  <a:pt x="7700017" y="6965308"/>
                </a:lnTo>
                <a:lnTo>
                  <a:pt x="0" y="6965308"/>
                </a:lnTo>
                <a:lnTo>
                  <a:pt x="0" y="0"/>
                </a:lnTo>
                <a:close/>
              </a:path>
            </a:pathLst>
          </a:custGeom>
          <a:blipFill>
            <a:blip r:embed="rId3"/>
            <a:stretch>
              <a:fillRect l="0" t="0" r="0" b="0"/>
            </a:stretch>
          </a:blipFill>
        </p:spPr>
      </p:sp>
      <p:sp>
        <p:nvSpPr>
          <p:cNvPr name="TextBox 7" id="7"/>
          <p:cNvSpPr txBox="true"/>
          <p:nvPr/>
        </p:nvSpPr>
        <p:spPr>
          <a:xfrm rot="0">
            <a:off x="-570995" y="2891975"/>
            <a:ext cx="11947732" cy="6025801"/>
          </a:xfrm>
          <a:prstGeom prst="rect">
            <a:avLst/>
          </a:prstGeom>
        </p:spPr>
        <p:txBody>
          <a:bodyPr anchor="t" rtlCol="false" tIns="0" lIns="0" bIns="0" rIns="0">
            <a:spAutoFit/>
          </a:bodyPr>
          <a:lstStyle/>
          <a:p>
            <a:pPr algn="ctr">
              <a:lnSpc>
                <a:spcPts val="15316"/>
              </a:lnSpc>
            </a:pPr>
            <a:r>
              <a:rPr lang="en-US" sz="18019">
                <a:solidFill>
                  <a:srgbClr val="292936"/>
                </a:solidFill>
                <a:latin typeface="Pagkaki"/>
                <a:ea typeface="Pagkaki"/>
                <a:cs typeface="Pagkaki"/>
                <a:sym typeface="Pagkaki"/>
              </a:rPr>
              <a:t> SSTIPEND: BUDGET TRACKER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657" r="0" b="657"/>
          <a:stretch>
            <a:fillRect/>
          </a:stretch>
        </p:blipFill>
        <p:spPr>
          <a:xfrm flipH="false" flipV="false" rot="0">
            <a:off x="0" y="0"/>
            <a:ext cx="18288000" cy="10287000"/>
          </a:xfrm>
          <a:prstGeom prst="rect">
            <a:avLst/>
          </a:prstGeom>
        </p:spPr>
      </p:pic>
    </p:spTree>
  </p:cSld>
  <p:clrMapOvr>
    <a:masterClrMapping/>
  </p:clrMapOvr>
  <p:transition spd="fast">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0" y="0"/>
            <a:ext cx="8438436" cy="9258300"/>
            <a:chOff x="0" y="0"/>
            <a:chExt cx="2356473" cy="2585424"/>
          </a:xfrm>
        </p:grpSpPr>
        <p:sp>
          <p:nvSpPr>
            <p:cNvPr name="Freeform 7" id="7"/>
            <p:cNvSpPr/>
            <p:nvPr/>
          </p:nvSpPr>
          <p:spPr>
            <a:xfrm flipH="false" flipV="false" rot="0">
              <a:off x="0" y="0"/>
              <a:ext cx="2356473" cy="2585424"/>
            </a:xfrm>
            <a:custGeom>
              <a:avLst/>
              <a:gdLst/>
              <a:ahLst/>
              <a:cxnLst/>
              <a:rect r="r" b="b" t="t" l="l"/>
              <a:pathLst>
                <a:path h="2585424" w="2356473">
                  <a:moveTo>
                    <a:pt x="0" y="0"/>
                  </a:moveTo>
                  <a:lnTo>
                    <a:pt x="2356473" y="0"/>
                  </a:lnTo>
                  <a:lnTo>
                    <a:pt x="2356473" y="2585424"/>
                  </a:lnTo>
                  <a:lnTo>
                    <a:pt x="0" y="2585424"/>
                  </a:lnTo>
                  <a:close/>
                </a:path>
              </a:pathLst>
            </a:custGeom>
            <a:solidFill>
              <a:srgbClr val="FCCC38"/>
            </a:solidFill>
          </p:spPr>
        </p:sp>
        <p:sp>
          <p:nvSpPr>
            <p:cNvPr name="TextBox 8" id="8"/>
            <p:cNvSpPr txBox="true"/>
            <p:nvPr/>
          </p:nvSpPr>
          <p:spPr>
            <a:xfrm>
              <a:off x="0" y="-38100"/>
              <a:ext cx="2356473" cy="2623524"/>
            </a:xfrm>
            <a:prstGeom prst="rect">
              <a:avLst/>
            </a:prstGeom>
          </p:spPr>
          <p:txBody>
            <a:bodyPr anchor="ctr" rtlCol="false" tIns="47911" lIns="47911" bIns="47911" rIns="47911"/>
            <a:lstStyle/>
            <a:p>
              <a:pPr algn="ctr">
                <a:lnSpc>
                  <a:spcPts val="2659"/>
                </a:lnSpc>
              </a:pPr>
            </a:p>
          </p:txBody>
        </p:sp>
      </p:grpSp>
      <p:sp>
        <p:nvSpPr>
          <p:cNvPr name="Freeform 9" id="9"/>
          <p:cNvSpPr/>
          <p:nvPr/>
        </p:nvSpPr>
        <p:spPr>
          <a:xfrm flipH="false" flipV="false" rot="0">
            <a:off x="9763270" y="3964688"/>
            <a:ext cx="7363094" cy="5798437"/>
          </a:xfrm>
          <a:custGeom>
            <a:avLst/>
            <a:gdLst/>
            <a:ahLst/>
            <a:cxnLst/>
            <a:rect r="r" b="b" t="t" l="l"/>
            <a:pathLst>
              <a:path h="5798437" w="7363094">
                <a:moveTo>
                  <a:pt x="0" y="0"/>
                </a:moveTo>
                <a:lnTo>
                  <a:pt x="7363094" y="0"/>
                </a:lnTo>
                <a:lnTo>
                  <a:pt x="7363094" y="5798437"/>
                </a:lnTo>
                <a:lnTo>
                  <a:pt x="0" y="5798437"/>
                </a:lnTo>
                <a:lnTo>
                  <a:pt x="0" y="0"/>
                </a:lnTo>
                <a:close/>
              </a:path>
            </a:pathLst>
          </a:custGeom>
          <a:blipFill>
            <a:blip r:embed="rId3"/>
            <a:stretch>
              <a:fillRect l="0" t="0" r="0" b="0"/>
            </a:stretch>
          </a:blipFill>
        </p:spPr>
      </p:sp>
      <p:sp>
        <p:nvSpPr>
          <p:cNvPr name="TextBox 10" id="10"/>
          <p:cNvSpPr txBox="true"/>
          <p:nvPr/>
        </p:nvSpPr>
        <p:spPr>
          <a:xfrm rot="0">
            <a:off x="1028700" y="712470"/>
            <a:ext cx="9665399" cy="8271510"/>
          </a:xfrm>
          <a:prstGeom prst="rect">
            <a:avLst/>
          </a:prstGeom>
        </p:spPr>
        <p:txBody>
          <a:bodyPr anchor="t" rtlCol="false" tIns="0" lIns="0" bIns="0" rIns="0">
            <a:spAutoFit/>
          </a:bodyPr>
          <a:lstStyle/>
          <a:p>
            <a:pPr algn="just">
              <a:lnSpc>
                <a:spcPts val="5040"/>
              </a:lnSpc>
            </a:pPr>
            <a:r>
              <a:rPr lang="en-US" b="true" sz="3600" spc="-107">
                <a:solidFill>
                  <a:srgbClr val="000000"/>
                </a:solidFill>
                <a:latin typeface="Open Sauce Bold"/>
                <a:ea typeface="Open Sauce Bold"/>
                <a:cs typeface="Open Sauce Bold"/>
                <a:sym typeface="Open Sauce Bold"/>
              </a:rPr>
              <a:t>example:</a:t>
            </a:r>
          </a:p>
          <a:p>
            <a:pPr algn="just">
              <a:lnSpc>
                <a:spcPts val="5040"/>
              </a:lnSpc>
            </a:pP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M</a:t>
            </a:r>
            <a:r>
              <a:rPr lang="en-US" b="true" sz="3600" spc="-107">
                <a:solidFill>
                  <a:srgbClr val="000000"/>
                </a:solidFill>
                <a:latin typeface="Open Sauce Bold"/>
                <a:ea typeface="Open Sauce Bold"/>
                <a:cs typeface="Open Sauce Bold"/>
                <a:sym typeface="Open Sauce Bold"/>
              </a:rPr>
              <a:t>enu:</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[1] Add Expense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[2] Clear Last Expense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[3] Check History</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[4] Check Card Balance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[5] Add Money</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[6] Exit</a:t>
            </a:r>
          </a:p>
          <a:p>
            <a:pPr algn="just">
              <a:lnSpc>
                <a:spcPts val="5040"/>
              </a:lnSpc>
              <a:spcBef>
                <a:spcPct val="0"/>
              </a:spcBef>
            </a:pP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Enter Choice: 3</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No expenses to delete.</a:t>
            </a:r>
          </a:p>
          <a:p>
            <a:pPr algn="just">
              <a:lnSpc>
                <a:spcPts val="5040"/>
              </a:lnSpc>
              <a:spcBef>
                <a:spcPct val="0"/>
              </a:spcBef>
            </a:pPr>
          </a:p>
        </p:txBody>
      </p:sp>
      <p:sp>
        <p:nvSpPr>
          <p:cNvPr name="TextBox 11" id="11"/>
          <p:cNvSpPr txBox="true"/>
          <p:nvPr/>
        </p:nvSpPr>
        <p:spPr>
          <a:xfrm rot="0">
            <a:off x="9763270" y="1143000"/>
            <a:ext cx="7528355" cy="2054225"/>
          </a:xfrm>
          <a:prstGeom prst="rect">
            <a:avLst/>
          </a:prstGeom>
        </p:spPr>
        <p:txBody>
          <a:bodyPr anchor="t" rtlCol="false" tIns="0" lIns="0" bIns="0" rIns="0">
            <a:spAutoFit/>
          </a:bodyPr>
          <a:lstStyle/>
          <a:p>
            <a:pPr algn="ctr">
              <a:lnSpc>
                <a:spcPts val="8124"/>
              </a:lnSpc>
            </a:pPr>
            <a:r>
              <a:rPr lang="en-US" b="true" sz="6499" spc="-194">
                <a:solidFill>
                  <a:srgbClr val="000000"/>
                </a:solidFill>
                <a:latin typeface="Open Sauce Heavy"/>
                <a:ea typeface="Open Sauce Heavy"/>
                <a:cs typeface="Open Sauce Heavy"/>
                <a:sym typeface="Open Sauce Heavy"/>
              </a:rPr>
              <a:t>PLANNED INPUTS AND OUTPUTS: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0" y="0"/>
            <a:ext cx="11303911" cy="9258300"/>
            <a:chOff x="0" y="0"/>
            <a:chExt cx="3156670" cy="2585424"/>
          </a:xfrm>
        </p:grpSpPr>
        <p:sp>
          <p:nvSpPr>
            <p:cNvPr name="Freeform 7" id="7"/>
            <p:cNvSpPr/>
            <p:nvPr/>
          </p:nvSpPr>
          <p:spPr>
            <a:xfrm flipH="false" flipV="false" rot="0">
              <a:off x="0" y="0"/>
              <a:ext cx="3156670" cy="2585424"/>
            </a:xfrm>
            <a:custGeom>
              <a:avLst/>
              <a:gdLst/>
              <a:ahLst/>
              <a:cxnLst/>
              <a:rect r="r" b="b" t="t" l="l"/>
              <a:pathLst>
                <a:path h="2585424" w="3156670">
                  <a:moveTo>
                    <a:pt x="0" y="0"/>
                  </a:moveTo>
                  <a:lnTo>
                    <a:pt x="3156670" y="0"/>
                  </a:lnTo>
                  <a:lnTo>
                    <a:pt x="3156670" y="2585424"/>
                  </a:lnTo>
                  <a:lnTo>
                    <a:pt x="0" y="2585424"/>
                  </a:lnTo>
                  <a:close/>
                </a:path>
              </a:pathLst>
            </a:custGeom>
            <a:solidFill>
              <a:srgbClr val="FCCC38"/>
            </a:solidFill>
          </p:spPr>
        </p:sp>
        <p:sp>
          <p:nvSpPr>
            <p:cNvPr name="TextBox 8" id="8"/>
            <p:cNvSpPr txBox="true"/>
            <p:nvPr/>
          </p:nvSpPr>
          <p:spPr>
            <a:xfrm>
              <a:off x="0" y="-38100"/>
              <a:ext cx="3156670" cy="2623524"/>
            </a:xfrm>
            <a:prstGeom prst="rect">
              <a:avLst/>
            </a:prstGeom>
          </p:spPr>
          <p:txBody>
            <a:bodyPr anchor="ctr" rtlCol="false" tIns="47911" lIns="47911" bIns="47911" rIns="47911"/>
            <a:lstStyle/>
            <a:p>
              <a:pPr algn="ctr">
                <a:lnSpc>
                  <a:spcPts val="2659"/>
                </a:lnSpc>
              </a:pPr>
            </a:p>
          </p:txBody>
        </p:sp>
      </p:grpSp>
      <p:sp>
        <p:nvSpPr>
          <p:cNvPr name="TextBox 9" id="9"/>
          <p:cNvSpPr txBox="true"/>
          <p:nvPr/>
        </p:nvSpPr>
        <p:spPr>
          <a:xfrm rot="0">
            <a:off x="819256" y="779145"/>
            <a:ext cx="9665399" cy="7633335"/>
          </a:xfrm>
          <a:prstGeom prst="rect">
            <a:avLst/>
          </a:prstGeom>
        </p:spPr>
        <p:txBody>
          <a:bodyPr anchor="t" rtlCol="false" tIns="0" lIns="0" bIns="0" rIns="0">
            <a:spAutoFit/>
          </a:bodyPr>
          <a:lstStyle/>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The user will input their login pin to enable them access before our code outputs a menu and they are asked to make a choice. They could (1) add expense, (2) clear expense, (3) check purchase history, (4) check card balance, (5) add money to balance, or (6) exit the program. The user will then input the corresponding number of their choice and will be redirected back to the menu after going through the process of their respective choice. The program only ends once the user chooses to exit.</a:t>
            </a:r>
          </a:p>
        </p:txBody>
      </p:sp>
      <p:sp>
        <p:nvSpPr>
          <p:cNvPr name="Freeform 10" id="10"/>
          <p:cNvSpPr/>
          <p:nvPr/>
        </p:nvSpPr>
        <p:spPr>
          <a:xfrm flipH="false" flipV="false" rot="0">
            <a:off x="12160321" y="3728601"/>
            <a:ext cx="5225438" cy="6193946"/>
          </a:xfrm>
          <a:custGeom>
            <a:avLst/>
            <a:gdLst/>
            <a:ahLst/>
            <a:cxnLst/>
            <a:rect r="r" b="b" t="t" l="l"/>
            <a:pathLst>
              <a:path h="6193946" w="5225438">
                <a:moveTo>
                  <a:pt x="0" y="0"/>
                </a:moveTo>
                <a:lnTo>
                  <a:pt x="5225438" y="0"/>
                </a:lnTo>
                <a:lnTo>
                  <a:pt x="5225438" y="6193946"/>
                </a:lnTo>
                <a:lnTo>
                  <a:pt x="0" y="61939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1836189" y="641332"/>
            <a:ext cx="6124272" cy="2790190"/>
          </a:xfrm>
          <a:prstGeom prst="rect">
            <a:avLst/>
          </a:prstGeom>
        </p:spPr>
        <p:txBody>
          <a:bodyPr anchor="t" rtlCol="false" tIns="0" lIns="0" bIns="0" rIns="0">
            <a:spAutoFit/>
          </a:bodyPr>
          <a:lstStyle/>
          <a:p>
            <a:pPr algn="ctr">
              <a:lnSpc>
                <a:spcPts val="7279"/>
              </a:lnSpc>
            </a:pPr>
            <a:r>
              <a:rPr lang="en-US" b="true" sz="6499" spc="-194">
                <a:solidFill>
                  <a:srgbClr val="000000"/>
                </a:solidFill>
                <a:latin typeface="Open Sauce Heavy"/>
                <a:ea typeface="Open Sauce Heavy"/>
                <a:cs typeface="Open Sauce Heavy"/>
                <a:sym typeface="Open Sauce Heavy"/>
              </a:rPr>
              <a:t>PLANNED INPUTS AND OUTPUTS:</a:t>
            </a:r>
          </a:p>
        </p:txBody>
      </p:sp>
    </p:spTree>
  </p:cSld>
  <p:clrMapOvr>
    <a:masterClrMapping/>
  </p:clrMapOvr>
  <p:transition spd="fast">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808391"/>
            <a:ext cx="18423924" cy="2583947"/>
            <a:chOff x="0" y="0"/>
            <a:chExt cx="4852392" cy="680546"/>
          </a:xfrm>
        </p:grpSpPr>
        <p:sp>
          <p:nvSpPr>
            <p:cNvPr name="Freeform 4" id="4"/>
            <p:cNvSpPr/>
            <p:nvPr/>
          </p:nvSpPr>
          <p:spPr>
            <a:xfrm flipH="false" flipV="false" rot="0">
              <a:off x="0" y="0"/>
              <a:ext cx="4852391" cy="680546"/>
            </a:xfrm>
            <a:custGeom>
              <a:avLst/>
              <a:gdLst/>
              <a:ahLst/>
              <a:cxnLst/>
              <a:rect r="r" b="b" t="t" l="l"/>
              <a:pathLst>
                <a:path h="680546" w="4852391">
                  <a:moveTo>
                    <a:pt x="0" y="0"/>
                  </a:moveTo>
                  <a:lnTo>
                    <a:pt x="4852391" y="0"/>
                  </a:lnTo>
                  <a:lnTo>
                    <a:pt x="4852391" y="680546"/>
                  </a:lnTo>
                  <a:lnTo>
                    <a:pt x="0" y="680546"/>
                  </a:lnTo>
                  <a:close/>
                </a:path>
              </a:pathLst>
            </a:custGeom>
            <a:solidFill>
              <a:srgbClr val="7FBB20"/>
            </a:solidFill>
          </p:spPr>
        </p:sp>
        <p:sp>
          <p:nvSpPr>
            <p:cNvPr name="TextBox 5" id="5"/>
            <p:cNvSpPr txBox="true"/>
            <p:nvPr/>
          </p:nvSpPr>
          <p:spPr>
            <a:xfrm>
              <a:off x="0" y="-38100"/>
              <a:ext cx="4852392" cy="718646"/>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261511" y="1775556"/>
            <a:ext cx="15764978" cy="7477545"/>
            <a:chOff x="0" y="0"/>
            <a:chExt cx="4402444" cy="2088139"/>
          </a:xfrm>
        </p:grpSpPr>
        <p:sp>
          <p:nvSpPr>
            <p:cNvPr name="Freeform 7" id="7"/>
            <p:cNvSpPr/>
            <p:nvPr/>
          </p:nvSpPr>
          <p:spPr>
            <a:xfrm flipH="false" flipV="false" rot="0">
              <a:off x="0" y="0"/>
              <a:ext cx="4402444" cy="2088139"/>
            </a:xfrm>
            <a:custGeom>
              <a:avLst/>
              <a:gdLst/>
              <a:ahLst/>
              <a:cxnLst/>
              <a:rect r="r" b="b" t="t" l="l"/>
              <a:pathLst>
                <a:path h="2088139" w="4402444">
                  <a:moveTo>
                    <a:pt x="0" y="0"/>
                  </a:moveTo>
                  <a:lnTo>
                    <a:pt x="4402444" y="0"/>
                  </a:lnTo>
                  <a:lnTo>
                    <a:pt x="4402444" y="2088139"/>
                  </a:lnTo>
                  <a:lnTo>
                    <a:pt x="0" y="2088139"/>
                  </a:lnTo>
                  <a:close/>
                </a:path>
              </a:pathLst>
            </a:custGeom>
            <a:solidFill>
              <a:srgbClr val="FCCC38"/>
            </a:solidFill>
          </p:spPr>
        </p:sp>
        <p:sp>
          <p:nvSpPr>
            <p:cNvPr name="TextBox 8" id="8"/>
            <p:cNvSpPr txBox="true"/>
            <p:nvPr/>
          </p:nvSpPr>
          <p:spPr>
            <a:xfrm>
              <a:off x="0" y="-38100"/>
              <a:ext cx="4402444" cy="2126239"/>
            </a:xfrm>
            <a:prstGeom prst="rect">
              <a:avLst/>
            </a:prstGeom>
          </p:spPr>
          <p:txBody>
            <a:bodyPr anchor="ctr" rtlCol="false" tIns="47911" lIns="47911" bIns="47911" rIns="47911"/>
            <a:lstStyle/>
            <a:p>
              <a:pPr algn="ctr">
                <a:lnSpc>
                  <a:spcPts val="2659"/>
                </a:lnSpc>
              </a:pPr>
            </a:p>
          </p:txBody>
        </p:sp>
      </p:grpSp>
      <p:sp>
        <p:nvSpPr>
          <p:cNvPr name="Freeform 9" id="9"/>
          <p:cNvSpPr/>
          <p:nvPr/>
        </p:nvSpPr>
        <p:spPr>
          <a:xfrm flipH="false" flipV="false" rot="0">
            <a:off x="12619302" y="274141"/>
            <a:ext cx="3073177" cy="1951467"/>
          </a:xfrm>
          <a:custGeom>
            <a:avLst/>
            <a:gdLst/>
            <a:ahLst/>
            <a:cxnLst/>
            <a:rect r="r" b="b" t="t" l="l"/>
            <a:pathLst>
              <a:path h="1951467" w="3073177">
                <a:moveTo>
                  <a:pt x="0" y="0"/>
                </a:moveTo>
                <a:lnTo>
                  <a:pt x="3073177" y="0"/>
                </a:lnTo>
                <a:lnTo>
                  <a:pt x="3073177" y="1951467"/>
                </a:lnTo>
                <a:lnTo>
                  <a:pt x="0" y="1951467"/>
                </a:lnTo>
                <a:lnTo>
                  <a:pt x="0" y="0"/>
                </a:lnTo>
                <a:close/>
              </a:path>
            </a:pathLst>
          </a:custGeom>
          <a:blipFill>
            <a:blip r:embed="rId3"/>
            <a:stretch>
              <a:fillRect l="0" t="0" r="0" b="0"/>
            </a:stretch>
          </a:blipFill>
        </p:spPr>
      </p:sp>
      <p:sp>
        <p:nvSpPr>
          <p:cNvPr name="TextBox 10" id="10"/>
          <p:cNvSpPr txBox="true"/>
          <p:nvPr/>
        </p:nvSpPr>
        <p:spPr>
          <a:xfrm rot="0">
            <a:off x="1809618" y="2401678"/>
            <a:ext cx="14668764" cy="6169025"/>
          </a:xfrm>
          <a:prstGeom prst="rect">
            <a:avLst/>
          </a:prstGeom>
        </p:spPr>
        <p:txBody>
          <a:bodyPr anchor="t" rtlCol="false" tIns="0" lIns="0" bIns="0" rIns="0">
            <a:spAutoFit/>
          </a:bodyPr>
          <a:lstStyle/>
          <a:p>
            <a:pPr algn="just">
              <a:lnSpc>
                <a:spcPts val="4900"/>
              </a:lnSpc>
              <a:spcBef>
                <a:spcPct val="0"/>
              </a:spcBef>
            </a:pPr>
            <a:r>
              <a:rPr lang="en-US" b="true" sz="3500">
                <a:solidFill>
                  <a:srgbClr val="000000"/>
                </a:solidFill>
                <a:latin typeface="Open Sauce Heavy"/>
                <a:ea typeface="Open Sauce Heavy"/>
                <a:cs typeface="Open Sauce Heavy"/>
                <a:sym typeface="Open Sauce Heavy"/>
              </a:rPr>
              <a:t>     </a:t>
            </a:r>
            <a:r>
              <a:rPr lang="en-US" b="true" sz="3500">
                <a:solidFill>
                  <a:srgbClr val="000000"/>
                </a:solidFill>
                <a:latin typeface="Open Sauce Heavy"/>
                <a:ea typeface="Open Sauce Heavy"/>
                <a:cs typeface="Open Sauce Heavy"/>
                <a:sym typeface="Open Sauce Heavy"/>
              </a:rPr>
              <a:t>Scholars often struggle to manage their limited financial resources due to the </a:t>
            </a:r>
            <a:r>
              <a:rPr lang="en-US" b="true" sz="3500" i="true" u="sng">
                <a:solidFill>
                  <a:srgbClr val="000000"/>
                </a:solidFill>
                <a:latin typeface="Open Sauce Heavy Italics"/>
                <a:ea typeface="Open Sauce Heavy Italics"/>
                <a:cs typeface="Open Sauce Heavy Italics"/>
                <a:sym typeface="Open Sauce Heavy Italics"/>
              </a:rPr>
              <a:t>lack of efficient tools for tracking expenses and monitoring their Pisay EVC Canteen Card balance.</a:t>
            </a:r>
            <a:r>
              <a:rPr lang="en-US" b="true" sz="3500" i="true">
                <a:solidFill>
                  <a:srgbClr val="000000"/>
                </a:solidFill>
                <a:latin typeface="Open Sauce Heavy Italics"/>
                <a:ea typeface="Open Sauce Heavy Italics"/>
                <a:cs typeface="Open Sauce Heavy Italics"/>
                <a:sym typeface="Open Sauce Heavy Italics"/>
              </a:rPr>
              <a:t> </a:t>
            </a:r>
            <a:r>
              <a:rPr lang="en-US" b="true" sz="3500">
                <a:solidFill>
                  <a:srgbClr val="000000"/>
                </a:solidFill>
                <a:latin typeface="Open Sauce Heavy"/>
                <a:ea typeface="Open Sauce Heavy"/>
                <a:cs typeface="Open Sauce Heavy"/>
                <a:sym typeface="Open Sauce Heavy"/>
              </a:rPr>
              <a:t>Manual methods are prone to errors and make budgeting difficult. The SStipend: Budget Tracker addresses this problem by automating expense tracking and balance monitoring. Through real-time updates and organized financial summaries, the app simplifies fund management, promotes financial responsibility, and supports informed decision-making among students.</a:t>
            </a:r>
          </a:p>
        </p:txBody>
      </p:sp>
      <p:sp>
        <p:nvSpPr>
          <p:cNvPr name="TextBox 11" id="11"/>
          <p:cNvSpPr txBox="true"/>
          <p:nvPr/>
        </p:nvSpPr>
        <p:spPr>
          <a:xfrm rot="0">
            <a:off x="0" y="140791"/>
            <a:ext cx="13080267" cy="1377949"/>
          </a:xfrm>
          <a:prstGeom prst="rect">
            <a:avLst/>
          </a:prstGeom>
        </p:spPr>
        <p:txBody>
          <a:bodyPr anchor="t" rtlCol="false" tIns="0" lIns="0" bIns="0" rIns="0">
            <a:spAutoFit/>
          </a:bodyPr>
          <a:lstStyle/>
          <a:p>
            <a:pPr algn="ctr">
              <a:lnSpc>
                <a:spcPts val="11200"/>
              </a:lnSpc>
            </a:pPr>
            <a:r>
              <a:rPr lang="en-US" b="true" sz="8000">
                <a:solidFill>
                  <a:srgbClr val="000000"/>
                </a:solidFill>
                <a:latin typeface="Open Sauce Heavy"/>
                <a:ea typeface="Open Sauce Heavy"/>
                <a:cs typeface="Open Sauce Heavy"/>
                <a:sym typeface="Open Sauce Heavy"/>
              </a:rPr>
              <a:t>PROBLEM STATEMENT</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7043360" y="0"/>
            <a:ext cx="11244640" cy="9258300"/>
            <a:chOff x="0" y="0"/>
            <a:chExt cx="3140118" cy="2585424"/>
          </a:xfrm>
        </p:grpSpPr>
        <p:sp>
          <p:nvSpPr>
            <p:cNvPr name="Freeform 7" id="7"/>
            <p:cNvSpPr/>
            <p:nvPr/>
          </p:nvSpPr>
          <p:spPr>
            <a:xfrm flipH="false" flipV="false" rot="0">
              <a:off x="0" y="0"/>
              <a:ext cx="3140118" cy="2585424"/>
            </a:xfrm>
            <a:custGeom>
              <a:avLst/>
              <a:gdLst/>
              <a:ahLst/>
              <a:cxnLst/>
              <a:rect r="r" b="b" t="t" l="l"/>
              <a:pathLst>
                <a:path h="2585424" w="3140118">
                  <a:moveTo>
                    <a:pt x="0" y="0"/>
                  </a:moveTo>
                  <a:lnTo>
                    <a:pt x="3140118" y="0"/>
                  </a:lnTo>
                  <a:lnTo>
                    <a:pt x="3140118" y="2585424"/>
                  </a:lnTo>
                  <a:lnTo>
                    <a:pt x="0" y="2585424"/>
                  </a:lnTo>
                  <a:close/>
                </a:path>
              </a:pathLst>
            </a:custGeom>
            <a:solidFill>
              <a:srgbClr val="FCCC38"/>
            </a:solidFill>
          </p:spPr>
        </p:sp>
        <p:sp>
          <p:nvSpPr>
            <p:cNvPr name="TextBox 8" id="8"/>
            <p:cNvSpPr txBox="true"/>
            <p:nvPr/>
          </p:nvSpPr>
          <p:spPr>
            <a:xfrm>
              <a:off x="0" y="-38100"/>
              <a:ext cx="3140118" cy="2623524"/>
            </a:xfrm>
            <a:prstGeom prst="rect">
              <a:avLst/>
            </a:prstGeom>
          </p:spPr>
          <p:txBody>
            <a:bodyPr anchor="ctr" rtlCol="false" tIns="47911" lIns="47911" bIns="47911" rIns="47911"/>
            <a:lstStyle/>
            <a:p>
              <a:pPr algn="ctr">
                <a:lnSpc>
                  <a:spcPts val="2659"/>
                </a:lnSpc>
              </a:pPr>
            </a:p>
          </p:txBody>
        </p:sp>
      </p:grpSp>
      <p:sp>
        <p:nvSpPr>
          <p:cNvPr name="TextBox 9" id="9"/>
          <p:cNvSpPr txBox="true"/>
          <p:nvPr/>
        </p:nvSpPr>
        <p:spPr>
          <a:xfrm rot="0">
            <a:off x="7138610" y="1076325"/>
            <a:ext cx="10519521" cy="7399020"/>
          </a:xfrm>
          <a:prstGeom prst="rect">
            <a:avLst/>
          </a:prstGeom>
        </p:spPr>
        <p:txBody>
          <a:bodyPr anchor="t" rtlCol="false" tIns="0" lIns="0" bIns="0" rIns="0">
            <a:spAutoFit/>
          </a:bodyPr>
          <a:lstStyle/>
          <a:p>
            <a:pPr algn="just" marL="906780" indent="-453390" lvl="1">
              <a:lnSpc>
                <a:spcPts val="5880"/>
              </a:lnSpc>
              <a:buFont typeface="Arial"/>
              <a:buChar char="•"/>
            </a:pPr>
            <a:r>
              <a:rPr lang="en-US" b="true" sz="4200" spc="-126">
                <a:solidFill>
                  <a:srgbClr val="000000"/>
                </a:solidFill>
                <a:latin typeface="Open Sauce Heavy"/>
                <a:ea typeface="Open Sauce Heavy"/>
                <a:cs typeface="Open Sauce Heavy"/>
                <a:sym typeface="Open Sauce Heavy"/>
              </a:rPr>
              <a:t>To design a user-friendly interface that allows scholars to easily record and review their daily expenditures.</a:t>
            </a:r>
          </a:p>
          <a:p>
            <a:pPr algn="just" marL="906780" indent="-453390" lvl="1">
              <a:lnSpc>
                <a:spcPts val="5880"/>
              </a:lnSpc>
              <a:buFont typeface="Arial"/>
              <a:buChar char="•"/>
            </a:pPr>
            <a:r>
              <a:rPr lang="en-US" b="true" sz="4200" spc="-126">
                <a:solidFill>
                  <a:srgbClr val="000000"/>
                </a:solidFill>
                <a:latin typeface="Open Sauce Heavy"/>
                <a:ea typeface="Open Sauce Heavy"/>
                <a:cs typeface="Open Sauce Heavy"/>
                <a:sym typeface="Open Sauce Heavy"/>
              </a:rPr>
              <a:t>To automate the monitoring of the Pisay EVC Canteen Card balance and generate real-time updates.</a:t>
            </a:r>
          </a:p>
          <a:p>
            <a:pPr algn="just" marL="906780" indent="-453390" lvl="1">
              <a:lnSpc>
                <a:spcPts val="5880"/>
              </a:lnSpc>
              <a:buFont typeface="Arial"/>
              <a:buChar char="•"/>
            </a:pPr>
            <a:r>
              <a:rPr lang="en-US" b="true" sz="4200" spc="-126">
                <a:solidFill>
                  <a:srgbClr val="000000"/>
                </a:solidFill>
                <a:latin typeface="Open Sauce Heavy"/>
                <a:ea typeface="Open Sauce Heavy"/>
                <a:cs typeface="Open Sauce Heavy"/>
                <a:sym typeface="Open Sauce Heavy"/>
              </a:rPr>
              <a:t>To minimize human error in manual expense recording through the use of automation and digital computation.</a:t>
            </a:r>
          </a:p>
        </p:txBody>
      </p:sp>
      <p:sp>
        <p:nvSpPr>
          <p:cNvPr name="Freeform 10" id="10"/>
          <p:cNvSpPr/>
          <p:nvPr/>
        </p:nvSpPr>
        <p:spPr>
          <a:xfrm flipH="false" flipV="false" rot="0">
            <a:off x="1459506" y="3605893"/>
            <a:ext cx="4193395" cy="6166757"/>
          </a:xfrm>
          <a:custGeom>
            <a:avLst/>
            <a:gdLst/>
            <a:ahLst/>
            <a:cxnLst/>
            <a:rect r="r" b="b" t="t" l="l"/>
            <a:pathLst>
              <a:path h="6166757" w="4193395">
                <a:moveTo>
                  <a:pt x="0" y="0"/>
                </a:moveTo>
                <a:lnTo>
                  <a:pt x="4193395" y="0"/>
                </a:lnTo>
                <a:lnTo>
                  <a:pt x="4193395" y="6166757"/>
                </a:lnTo>
                <a:lnTo>
                  <a:pt x="0" y="61667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768232" y="904875"/>
            <a:ext cx="5575944" cy="2263776"/>
          </a:xfrm>
          <a:prstGeom prst="rect">
            <a:avLst/>
          </a:prstGeom>
        </p:spPr>
        <p:txBody>
          <a:bodyPr anchor="t" rtlCol="false" tIns="0" lIns="0" bIns="0" rIns="0">
            <a:spAutoFit/>
          </a:bodyPr>
          <a:lstStyle/>
          <a:p>
            <a:pPr algn="ctr">
              <a:lnSpc>
                <a:spcPts val="9099"/>
              </a:lnSpc>
            </a:pPr>
            <a:r>
              <a:rPr lang="en-US" b="true" sz="6499" spc="-194">
                <a:solidFill>
                  <a:srgbClr val="000000"/>
                </a:solidFill>
                <a:latin typeface="Open Sauce Heavy"/>
                <a:ea typeface="Open Sauce Heavy"/>
                <a:cs typeface="Open Sauce Heavy"/>
                <a:sym typeface="Open Sauce Heavy"/>
              </a:rPr>
              <a:t>PROJECT</a:t>
            </a:r>
          </a:p>
          <a:p>
            <a:pPr algn="ctr">
              <a:lnSpc>
                <a:spcPts val="9099"/>
              </a:lnSpc>
            </a:pPr>
            <a:r>
              <a:rPr lang="en-US" b="true" sz="6499" spc="-194">
                <a:solidFill>
                  <a:srgbClr val="000000"/>
                </a:solidFill>
                <a:latin typeface="Open Sauce Heavy"/>
                <a:ea typeface="Open Sauce Heavy"/>
                <a:cs typeface="Open Sauce Heavy"/>
                <a:sym typeface="Open Sauce Heavy"/>
              </a:rPr>
              <a:t>OBJECTIVES:</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0" y="3545009"/>
            <a:ext cx="18288000" cy="6741991"/>
            <a:chOff x="0" y="0"/>
            <a:chExt cx="5107010" cy="1882733"/>
          </a:xfrm>
        </p:grpSpPr>
        <p:sp>
          <p:nvSpPr>
            <p:cNvPr name="Freeform 4" id="4"/>
            <p:cNvSpPr/>
            <p:nvPr/>
          </p:nvSpPr>
          <p:spPr>
            <a:xfrm flipH="false" flipV="false" rot="0">
              <a:off x="0" y="0"/>
              <a:ext cx="5107010" cy="1882733"/>
            </a:xfrm>
            <a:custGeom>
              <a:avLst/>
              <a:gdLst/>
              <a:ahLst/>
              <a:cxnLst/>
              <a:rect r="r" b="b" t="t" l="l"/>
              <a:pathLst>
                <a:path h="1882733" w="5107010">
                  <a:moveTo>
                    <a:pt x="0" y="0"/>
                  </a:moveTo>
                  <a:lnTo>
                    <a:pt x="5107010" y="0"/>
                  </a:lnTo>
                  <a:lnTo>
                    <a:pt x="5107010" y="1882733"/>
                  </a:lnTo>
                  <a:lnTo>
                    <a:pt x="0" y="1882733"/>
                  </a:lnTo>
                  <a:close/>
                </a:path>
              </a:pathLst>
            </a:custGeom>
            <a:solidFill>
              <a:srgbClr val="FCCC38"/>
            </a:solidFill>
          </p:spPr>
        </p:sp>
        <p:sp>
          <p:nvSpPr>
            <p:cNvPr name="TextBox 5" id="5"/>
            <p:cNvSpPr txBox="true"/>
            <p:nvPr/>
          </p:nvSpPr>
          <p:spPr>
            <a:xfrm>
              <a:off x="0" y="-38100"/>
              <a:ext cx="5107010" cy="1920833"/>
            </a:xfrm>
            <a:prstGeom prst="rect">
              <a:avLst/>
            </a:prstGeom>
          </p:spPr>
          <p:txBody>
            <a:bodyPr anchor="ctr" rtlCol="false" tIns="47911" lIns="47911" bIns="47911" rIns="47911"/>
            <a:lstStyle/>
            <a:p>
              <a:pPr algn="ctr">
                <a:lnSpc>
                  <a:spcPts val="2659"/>
                </a:lnSpc>
              </a:pPr>
            </a:p>
          </p:txBody>
        </p:sp>
      </p:grpSp>
      <p:grpSp>
        <p:nvGrpSpPr>
          <p:cNvPr name="Group 6" id="6"/>
          <p:cNvGrpSpPr/>
          <p:nvPr/>
        </p:nvGrpSpPr>
        <p:grpSpPr>
          <a:xfrm rot="0">
            <a:off x="0" y="2215603"/>
            <a:ext cx="10271545" cy="1329406"/>
            <a:chOff x="0" y="0"/>
            <a:chExt cx="2705263" cy="350132"/>
          </a:xfrm>
        </p:grpSpPr>
        <p:sp>
          <p:nvSpPr>
            <p:cNvPr name="Freeform 7" id="7"/>
            <p:cNvSpPr/>
            <p:nvPr/>
          </p:nvSpPr>
          <p:spPr>
            <a:xfrm flipH="false" flipV="false" rot="0">
              <a:off x="0" y="0"/>
              <a:ext cx="2705263" cy="350132"/>
            </a:xfrm>
            <a:custGeom>
              <a:avLst/>
              <a:gdLst/>
              <a:ahLst/>
              <a:cxnLst/>
              <a:rect r="r" b="b" t="t" l="l"/>
              <a:pathLst>
                <a:path h="350132" w="2705263">
                  <a:moveTo>
                    <a:pt x="0" y="0"/>
                  </a:moveTo>
                  <a:lnTo>
                    <a:pt x="2705263" y="0"/>
                  </a:lnTo>
                  <a:lnTo>
                    <a:pt x="2705263" y="350132"/>
                  </a:lnTo>
                  <a:lnTo>
                    <a:pt x="0" y="350132"/>
                  </a:lnTo>
                  <a:close/>
                </a:path>
              </a:pathLst>
            </a:custGeom>
            <a:solidFill>
              <a:srgbClr val="7FBB20"/>
            </a:solidFill>
          </p:spPr>
        </p:sp>
        <p:sp>
          <p:nvSpPr>
            <p:cNvPr name="TextBox 8" id="8"/>
            <p:cNvSpPr txBox="true"/>
            <p:nvPr/>
          </p:nvSpPr>
          <p:spPr>
            <a:xfrm>
              <a:off x="0" y="-38100"/>
              <a:ext cx="2705263" cy="388232"/>
            </a:xfrm>
            <a:prstGeom prst="rect">
              <a:avLst/>
            </a:prstGeom>
          </p:spPr>
          <p:txBody>
            <a:bodyPr anchor="ctr" rtlCol="false" tIns="50800" lIns="50800" bIns="50800" rIns="50800"/>
            <a:lstStyle/>
            <a:p>
              <a:pPr algn="ctr">
                <a:lnSpc>
                  <a:spcPts val="2239"/>
                </a:lnSpc>
              </a:pPr>
            </a:p>
          </p:txBody>
        </p:sp>
      </p:grpSp>
      <p:sp>
        <p:nvSpPr>
          <p:cNvPr name="Freeform 9" id="9"/>
          <p:cNvSpPr/>
          <p:nvPr/>
        </p:nvSpPr>
        <p:spPr>
          <a:xfrm flipH="false" flipV="false" rot="0">
            <a:off x="8607296" y="541483"/>
            <a:ext cx="2754484" cy="3003526"/>
          </a:xfrm>
          <a:custGeom>
            <a:avLst/>
            <a:gdLst/>
            <a:ahLst/>
            <a:cxnLst/>
            <a:rect r="r" b="b" t="t" l="l"/>
            <a:pathLst>
              <a:path h="3003526" w="2754484">
                <a:moveTo>
                  <a:pt x="0" y="0"/>
                </a:moveTo>
                <a:lnTo>
                  <a:pt x="2754484" y="0"/>
                </a:lnTo>
                <a:lnTo>
                  <a:pt x="2754484" y="3003526"/>
                </a:lnTo>
                <a:lnTo>
                  <a:pt x="0" y="3003526"/>
                </a:lnTo>
                <a:lnTo>
                  <a:pt x="0" y="0"/>
                </a:lnTo>
                <a:close/>
              </a:path>
            </a:pathLst>
          </a:custGeom>
          <a:blipFill>
            <a:blip r:embed="rId3"/>
            <a:stretch>
              <a:fillRect l="0" t="0" r="0" b="0"/>
            </a:stretch>
          </a:blipFill>
        </p:spPr>
      </p:sp>
      <p:sp>
        <p:nvSpPr>
          <p:cNvPr name="TextBox 10" id="10"/>
          <p:cNvSpPr txBox="true"/>
          <p:nvPr/>
        </p:nvSpPr>
        <p:spPr>
          <a:xfrm rot="0">
            <a:off x="638382" y="3963837"/>
            <a:ext cx="17011236" cy="5802630"/>
          </a:xfrm>
          <a:prstGeom prst="rect">
            <a:avLst/>
          </a:prstGeom>
        </p:spPr>
        <p:txBody>
          <a:bodyPr anchor="t" rtlCol="false" tIns="0" lIns="0" bIns="0" rIns="0">
            <a:spAutoFit/>
          </a:bodyPr>
          <a:lstStyle/>
          <a:p>
            <a:pPr algn="just">
              <a:lnSpc>
                <a:spcPts val="4620"/>
              </a:lnSpc>
              <a:spcBef>
                <a:spcPct val="0"/>
              </a:spcBef>
            </a:pPr>
            <a:r>
              <a:rPr lang="en-US" sz="3300" spc="-99">
                <a:solidFill>
                  <a:srgbClr val="000000"/>
                </a:solidFill>
                <a:latin typeface="Open Sauce"/>
                <a:ea typeface="Open Sauce"/>
                <a:cs typeface="Open Sauce"/>
                <a:sym typeface="Open Sauce"/>
              </a:rPr>
              <a:t>1. </a:t>
            </a:r>
            <a:r>
              <a:rPr lang="en-US" b="true" sz="3300" spc="-99">
                <a:solidFill>
                  <a:srgbClr val="000000"/>
                </a:solidFill>
                <a:latin typeface="Open Sauce Heavy"/>
                <a:ea typeface="Open Sauce Heavy"/>
                <a:cs typeface="Open Sauce Heavy"/>
                <a:sym typeface="Open Sauce Heavy"/>
              </a:rPr>
              <a:t>ADD/CLEAR EXPENSE:</a:t>
            </a:r>
            <a:r>
              <a:rPr lang="en-US" sz="3300" spc="-99">
                <a:solidFill>
                  <a:srgbClr val="000000"/>
                </a:solidFill>
                <a:latin typeface="Open Sauce"/>
                <a:ea typeface="Open Sauce"/>
                <a:cs typeface="Open Sauce"/>
                <a:sym typeface="Open Sauce"/>
              </a:rPr>
              <a:t> </a:t>
            </a:r>
            <a:r>
              <a:rPr lang="en-US" sz="3300" i="true" spc="-99">
                <a:solidFill>
                  <a:srgbClr val="000000"/>
                </a:solidFill>
                <a:latin typeface="Open Sauce Italics"/>
                <a:ea typeface="Open Sauce Italics"/>
                <a:cs typeface="Open Sauce Italics"/>
                <a:sym typeface="Open Sauce Italics"/>
              </a:rPr>
              <a:t>This feature enables users to efficiently record their daily expenditures and manage their transaction data. By allowing students to add or clear expense entries, the system ensures accurate and up-to-date financial tracking.</a:t>
            </a:r>
          </a:p>
          <a:p>
            <a:pPr algn="just">
              <a:lnSpc>
                <a:spcPts val="4620"/>
              </a:lnSpc>
              <a:spcBef>
                <a:spcPct val="0"/>
              </a:spcBef>
            </a:pPr>
            <a:r>
              <a:rPr lang="en-US" sz="3300" spc="-99">
                <a:solidFill>
                  <a:srgbClr val="000000"/>
                </a:solidFill>
                <a:latin typeface="Open Sauce"/>
                <a:ea typeface="Open Sauce"/>
                <a:cs typeface="Open Sauce"/>
                <a:sym typeface="Open Sauce"/>
              </a:rPr>
              <a:t>2. </a:t>
            </a:r>
            <a:r>
              <a:rPr lang="en-US" b="true" sz="3300" spc="-99">
                <a:solidFill>
                  <a:srgbClr val="000000"/>
                </a:solidFill>
                <a:latin typeface="Open Sauce Heavy"/>
                <a:ea typeface="Open Sauce Heavy"/>
                <a:cs typeface="Open Sauce Heavy"/>
                <a:sym typeface="Open Sauce Heavy"/>
              </a:rPr>
              <a:t>BALANCE CHECKER:</a:t>
            </a:r>
            <a:r>
              <a:rPr lang="en-US" sz="3300" spc="-99">
                <a:solidFill>
                  <a:srgbClr val="000000"/>
                </a:solidFill>
                <a:latin typeface="Open Sauce"/>
                <a:ea typeface="Open Sauce"/>
                <a:cs typeface="Open Sauce"/>
                <a:sym typeface="Open Sauce"/>
              </a:rPr>
              <a:t> </a:t>
            </a:r>
            <a:r>
              <a:rPr lang="en-US" sz="3300" i="true" spc="-99">
                <a:solidFill>
                  <a:srgbClr val="000000"/>
                </a:solidFill>
                <a:latin typeface="Open Sauce Italics"/>
                <a:ea typeface="Open Sauce Italics"/>
                <a:cs typeface="Open Sauce Italics"/>
                <a:sym typeface="Open Sauce Italics"/>
              </a:rPr>
              <a:t>The balance checker provides real-time updates on the user’s remaining funds, reflecting transactions recorded within the application.</a:t>
            </a:r>
          </a:p>
          <a:p>
            <a:pPr algn="just">
              <a:lnSpc>
                <a:spcPts val="4620"/>
              </a:lnSpc>
              <a:spcBef>
                <a:spcPct val="0"/>
              </a:spcBef>
            </a:pPr>
            <a:r>
              <a:rPr lang="en-US" sz="3300" spc="-99">
                <a:solidFill>
                  <a:srgbClr val="000000"/>
                </a:solidFill>
                <a:latin typeface="Open Sauce"/>
                <a:ea typeface="Open Sauce"/>
                <a:cs typeface="Open Sauce"/>
                <a:sym typeface="Open Sauce"/>
              </a:rPr>
              <a:t>3. </a:t>
            </a:r>
            <a:r>
              <a:rPr lang="en-US" b="true" sz="3300" spc="-99">
                <a:solidFill>
                  <a:srgbClr val="000000"/>
                </a:solidFill>
                <a:latin typeface="Open Sauce Heavy"/>
                <a:ea typeface="Open Sauce Heavy"/>
                <a:cs typeface="Open Sauce Heavy"/>
                <a:sym typeface="Open Sauce Heavy"/>
              </a:rPr>
              <a:t>PURCHASE HISTORY:</a:t>
            </a:r>
            <a:r>
              <a:rPr lang="en-US" sz="3300" i="true" spc="-99">
                <a:solidFill>
                  <a:srgbClr val="000000"/>
                </a:solidFill>
                <a:latin typeface="Open Sauce Italics"/>
                <a:ea typeface="Open Sauce Italics"/>
                <a:cs typeface="Open Sauce Italics"/>
                <a:sym typeface="Open Sauce Italics"/>
              </a:rPr>
              <a:t> The purchase history feature systematically compiles all recorded transactions, allowing users to review their past spending activities </a:t>
            </a:r>
            <a:r>
              <a:rPr lang="en-US" sz="3300" spc="-99">
                <a:solidFill>
                  <a:srgbClr val="000000"/>
                </a:solidFill>
                <a:latin typeface="Open Sauce"/>
                <a:ea typeface="Open Sauce"/>
                <a:cs typeface="Open Sauce"/>
                <a:sym typeface="Open Sauce"/>
              </a:rPr>
              <a:t>over a selected period.</a:t>
            </a:r>
          </a:p>
          <a:p>
            <a:pPr algn="just">
              <a:lnSpc>
                <a:spcPts val="4620"/>
              </a:lnSpc>
              <a:spcBef>
                <a:spcPct val="0"/>
              </a:spcBef>
            </a:pPr>
            <a:r>
              <a:rPr lang="en-US" sz="3300" spc="-99">
                <a:solidFill>
                  <a:srgbClr val="000000"/>
                </a:solidFill>
                <a:latin typeface="Open Sauce"/>
                <a:ea typeface="Open Sauce"/>
                <a:cs typeface="Open Sauce"/>
                <a:sym typeface="Open Sauce"/>
              </a:rPr>
              <a:t>4. </a:t>
            </a:r>
            <a:r>
              <a:rPr lang="en-US" b="true" sz="3300" spc="-99">
                <a:solidFill>
                  <a:srgbClr val="000000"/>
                </a:solidFill>
                <a:latin typeface="Open Sauce Heavy"/>
                <a:ea typeface="Open Sauce Heavy"/>
                <a:cs typeface="Open Sauce Heavy"/>
                <a:sym typeface="Open Sauce Heavy"/>
              </a:rPr>
              <a:t>ADD MONEY TO BALANCE:</a:t>
            </a:r>
            <a:r>
              <a:rPr lang="en-US" sz="3300" spc="-99">
                <a:solidFill>
                  <a:srgbClr val="000000"/>
                </a:solidFill>
                <a:latin typeface="Open Sauce"/>
                <a:ea typeface="Open Sauce"/>
                <a:cs typeface="Open Sauce"/>
                <a:sym typeface="Open Sauce"/>
              </a:rPr>
              <a:t> </a:t>
            </a:r>
            <a:r>
              <a:rPr lang="en-US" sz="3300" i="true" spc="-99">
                <a:solidFill>
                  <a:srgbClr val="000000"/>
                </a:solidFill>
                <a:latin typeface="Open Sauce Italics"/>
                <a:ea typeface="Open Sauce Italics"/>
                <a:cs typeface="Open Sauce Italics"/>
                <a:sym typeface="Open Sauce Italics"/>
              </a:rPr>
              <a:t>Enables users to update their current funds and ensures that the recorded balance remains accurate and up to date.</a:t>
            </a:r>
          </a:p>
        </p:txBody>
      </p:sp>
      <p:sp>
        <p:nvSpPr>
          <p:cNvPr name="TextBox 11" id="11"/>
          <p:cNvSpPr txBox="true"/>
          <p:nvPr/>
        </p:nvSpPr>
        <p:spPr>
          <a:xfrm rot="0">
            <a:off x="112327" y="2253703"/>
            <a:ext cx="8984048" cy="1111251"/>
          </a:xfrm>
          <a:prstGeom prst="rect">
            <a:avLst/>
          </a:prstGeom>
        </p:spPr>
        <p:txBody>
          <a:bodyPr anchor="t" rtlCol="false" tIns="0" lIns="0" bIns="0" rIns="0">
            <a:spAutoFit/>
          </a:bodyPr>
          <a:lstStyle/>
          <a:p>
            <a:pPr algn="ctr">
              <a:lnSpc>
                <a:spcPts val="9099"/>
              </a:lnSpc>
            </a:pPr>
            <a:r>
              <a:rPr lang="en-US" b="true" sz="6499" spc="-194">
                <a:solidFill>
                  <a:srgbClr val="000000"/>
                </a:solidFill>
                <a:latin typeface="Open Sauce Heavy"/>
                <a:ea typeface="Open Sauce Heavy"/>
                <a:cs typeface="Open Sauce Heavy"/>
                <a:sym typeface="Open Sauce Heavy"/>
              </a:rPr>
              <a:t>PLANNED FEATURES:</a:t>
            </a:r>
          </a:p>
        </p:txBody>
      </p:sp>
    </p:spTree>
  </p:cSld>
  <p:clrMapOvr>
    <a:masterClrMapping/>
  </p:clrMapOvr>
  <p:transition spd="fast">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0" y="0"/>
            <a:ext cx="11303911" cy="9258300"/>
            <a:chOff x="0" y="0"/>
            <a:chExt cx="3156670" cy="2585424"/>
          </a:xfrm>
        </p:grpSpPr>
        <p:sp>
          <p:nvSpPr>
            <p:cNvPr name="Freeform 7" id="7"/>
            <p:cNvSpPr/>
            <p:nvPr/>
          </p:nvSpPr>
          <p:spPr>
            <a:xfrm flipH="false" flipV="false" rot="0">
              <a:off x="0" y="0"/>
              <a:ext cx="3156670" cy="2585424"/>
            </a:xfrm>
            <a:custGeom>
              <a:avLst/>
              <a:gdLst/>
              <a:ahLst/>
              <a:cxnLst/>
              <a:rect r="r" b="b" t="t" l="l"/>
              <a:pathLst>
                <a:path h="2585424" w="3156670">
                  <a:moveTo>
                    <a:pt x="0" y="0"/>
                  </a:moveTo>
                  <a:lnTo>
                    <a:pt x="3156670" y="0"/>
                  </a:lnTo>
                  <a:lnTo>
                    <a:pt x="3156670" y="2585424"/>
                  </a:lnTo>
                  <a:lnTo>
                    <a:pt x="0" y="2585424"/>
                  </a:lnTo>
                  <a:close/>
                </a:path>
              </a:pathLst>
            </a:custGeom>
            <a:solidFill>
              <a:srgbClr val="FCCC38"/>
            </a:solidFill>
          </p:spPr>
        </p:sp>
        <p:sp>
          <p:nvSpPr>
            <p:cNvPr name="TextBox 8" id="8"/>
            <p:cNvSpPr txBox="true"/>
            <p:nvPr/>
          </p:nvSpPr>
          <p:spPr>
            <a:xfrm>
              <a:off x="0" y="-38100"/>
              <a:ext cx="3156670" cy="2623524"/>
            </a:xfrm>
            <a:prstGeom prst="rect">
              <a:avLst/>
            </a:prstGeom>
          </p:spPr>
          <p:txBody>
            <a:bodyPr anchor="ctr" rtlCol="false" tIns="47911" lIns="47911" bIns="47911" rIns="47911"/>
            <a:lstStyle/>
            <a:p>
              <a:pPr algn="ctr">
                <a:lnSpc>
                  <a:spcPts val="2659"/>
                </a:lnSpc>
              </a:pPr>
            </a:p>
          </p:txBody>
        </p:sp>
      </p:grpSp>
      <p:sp>
        <p:nvSpPr>
          <p:cNvPr name="TextBox 9" id="9"/>
          <p:cNvSpPr txBox="true"/>
          <p:nvPr/>
        </p:nvSpPr>
        <p:spPr>
          <a:xfrm rot="0">
            <a:off x="819256" y="779145"/>
            <a:ext cx="9665399" cy="7633335"/>
          </a:xfrm>
          <a:prstGeom prst="rect">
            <a:avLst/>
          </a:prstGeom>
        </p:spPr>
        <p:txBody>
          <a:bodyPr anchor="t" rtlCol="false" tIns="0" lIns="0" bIns="0" rIns="0">
            <a:spAutoFit/>
          </a:bodyPr>
          <a:lstStyle/>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The user will input their login pin to enable them access before our code outputs a menu and they are asked to make a choice. They could (1) add expense, (2) clear expense, (3) check purchase history, (4) check card balance, (5) add money to balance, or (6) exit the program. The user will then input the corresponding number of their choice and will be redirected back to the menu after going through the process of their respective choice. The program only ends once the user chooses to exit.</a:t>
            </a:r>
          </a:p>
        </p:txBody>
      </p:sp>
      <p:sp>
        <p:nvSpPr>
          <p:cNvPr name="Freeform 10" id="10"/>
          <p:cNvSpPr/>
          <p:nvPr/>
        </p:nvSpPr>
        <p:spPr>
          <a:xfrm flipH="false" flipV="false" rot="0">
            <a:off x="12250409" y="3892559"/>
            <a:ext cx="5295833" cy="5156817"/>
          </a:xfrm>
          <a:custGeom>
            <a:avLst/>
            <a:gdLst/>
            <a:ahLst/>
            <a:cxnLst/>
            <a:rect r="r" b="b" t="t" l="l"/>
            <a:pathLst>
              <a:path h="5156817" w="5295833">
                <a:moveTo>
                  <a:pt x="0" y="0"/>
                </a:moveTo>
                <a:lnTo>
                  <a:pt x="5295832" y="0"/>
                </a:lnTo>
                <a:lnTo>
                  <a:pt x="5295832" y="5156817"/>
                </a:lnTo>
                <a:lnTo>
                  <a:pt x="0" y="51568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1836189" y="826770"/>
            <a:ext cx="6124272" cy="2790190"/>
          </a:xfrm>
          <a:prstGeom prst="rect">
            <a:avLst/>
          </a:prstGeom>
        </p:spPr>
        <p:txBody>
          <a:bodyPr anchor="t" rtlCol="false" tIns="0" lIns="0" bIns="0" rIns="0">
            <a:spAutoFit/>
          </a:bodyPr>
          <a:lstStyle/>
          <a:p>
            <a:pPr algn="ctr">
              <a:lnSpc>
                <a:spcPts val="7279"/>
              </a:lnSpc>
            </a:pPr>
            <a:r>
              <a:rPr lang="en-US" b="true" sz="6499" spc="-194">
                <a:solidFill>
                  <a:srgbClr val="000000"/>
                </a:solidFill>
                <a:latin typeface="Open Sauce Heavy"/>
                <a:ea typeface="Open Sauce Heavy"/>
                <a:cs typeface="Open Sauce Heavy"/>
                <a:sym typeface="Open Sauce Heavy"/>
              </a:rPr>
              <a:t>PLANNED INPUTS AND OUTPUTS:</a:t>
            </a:r>
          </a:p>
        </p:txBody>
      </p:sp>
    </p:spTree>
  </p:cSld>
  <p:clrMapOvr>
    <a:masterClrMapping/>
  </p:clrMapOvr>
  <p:transition spd="fast">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7962" y="9258300"/>
            <a:ext cx="18423924" cy="1028700"/>
            <a:chOff x="0" y="0"/>
            <a:chExt cx="4852392" cy="270933"/>
          </a:xfrm>
        </p:grpSpPr>
        <p:sp>
          <p:nvSpPr>
            <p:cNvPr name="Freeform 4" id="4"/>
            <p:cNvSpPr/>
            <p:nvPr/>
          </p:nvSpPr>
          <p:spPr>
            <a:xfrm flipH="false" flipV="false" rot="0">
              <a:off x="0" y="0"/>
              <a:ext cx="4852391" cy="270933"/>
            </a:xfrm>
            <a:custGeom>
              <a:avLst/>
              <a:gdLst/>
              <a:ahLst/>
              <a:cxnLst/>
              <a:rect r="r" b="b" t="t" l="l"/>
              <a:pathLst>
                <a:path h="270933" w="4852391">
                  <a:moveTo>
                    <a:pt x="0" y="0"/>
                  </a:moveTo>
                  <a:lnTo>
                    <a:pt x="4852391" y="0"/>
                  </a:lnTo>
                  <a:lnTo>
                    <a:pt x="4852391" y="270933"/>
                  </a:lnTo>
                  <a:lnTo>
                    <a:pt x="0" y="270933"/>
                  </a:lnTo>
                  <a:close/>
                </a:path>
              </a:pathLst>
            </a:custGeom>
            <a:solidFill>
              <a:srgbClr val="7FBB20"/>
            </a:solidFill>
          </p:spPr>
        </p:sp>
        <p:sp>
          <p:nvSpPr>
            <p:cNvPr name="TextBox 5" id="5"/>
            <p:cNvSpPr txBox="true"/>
            <p:nvPr/>
          </p:nvSpPr>
          <p:spPr>
            <a:xfrm>
              <a:off x="0" y="-38100"/>
              <a:ext cx="4852392" cy="309033"/>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0" y="0"/>
            <a:ext cx="8438436" cy="9258300"/>
            <a:chOff x="0" y="0"/>
            <a:chExt cx="2356473" cy="2585424"/>
          </a:xfrm>
        </p:grpSpPr>
        <p:sp>
          <p:nvSpPr>
            <p:cNvPr name="Freeform 7" id="7"/>
            <p:cNvSpPr/>
            <p:nvPr/>
          </p:nvSpPr>
          <p:spPr>
            <a:xfrm flipH="false" flipV="false" rot="0">
              <a:off x="0" y="0"/>
              <a:ext cx="2356473" cy="2585424"/>
            </a:xfrm>
            <a:custGeom>
              <a:avLst/>
              <a:gdLst/>
              <a:ahLst/>
              <a:cxnLst/>
              <a:rect r="r" b="b" t="t" l="l"/>
              <a:pathLst>
                <a:path h="2585424" w="2356473">
                  <a:moveTo>
                    <a:pt x="0" y="0"/>
                  </a:moveTo>
                  <a:lnTo>
                    <a:pt x="2356473" y="0"/>
                  </a:lnTo>
                  <a:lnTo>
                    <a:pt x="2356473" y="2585424"/>
                  </a:lnTo>
                  <a:lnTo>
                    <a:pt x="0" y="2585424"/>
                  </a:lnTo>
                  <a:close/>
                </a:path>
              </a:pathLst>
            </a:custGeom>
            <a:solidFill>
              <a:srgbClr val="FCCC38"/>
            </a:solidFill>
          </p:spPr>
        </p:sp>
        <p:sp>
          <p:nvSpPr>
            <p:cNvPr name="TextBox 8" id="8"/>
            <p:cNvSpPr txBox="true"/>
            <p:nvPr/>
          </p:nvSpPr>
          <p:spPr>
            <a:xfrm>
              <a:off x="0" y="-38100"/>
              <a:ext cx="2356473" cy="2623524"/>
            </a:xfrm>
            <a:prstGeom prst="rect">
              <a:avLst/>
            </a:prstGeom>
          </p:spPr>
          <p:txBody>
            <a:bodyPr anchor="ctr" rtlCol="false" tIns="47911" lIns="47911" bIns="47911" rIns="47911"/>
            <a:lstStyle/>
            <a:p>
              <a:pPr algn="ctr">
                <a:lnSpc>
                  <a:spcPts val="2659"/>
                </a:lnSpc>
              </a:pPr>
            </a:p>
          </p:txBody>
        </p:sp>
      </p:grpSp>
      <p:sp>
        <p:nvSpPr>
          <p:cNvPr name="TextBox 9" id="9"/>
          <p:cNvSpPr txBox="true"/>
          <p:nvPr/>
        </p:nvSpPr>
        <p:spPr>
          <a:xfrm rot="0">
            <a:off x="1028700" y="712470"/>
            <a:ext cx="9665399" cy="8271510"/>
          </a:xfrm>
          <a:prstGeom prst="rect">
            <a:avLst/>
          </a:prstGeom>
        </p:spPr>
        <p:txBody>
          <a:bodyPr anchor="t" rtlCol="false" tIns="0" lIns="0" bIns="0" rIns="0">
            <a:spAutoFit/>
          </a:bodyPr>
          <a:lstStyle/>
          <a:p>
            <a:pPr algn="just">
              <a:lnSpc>
                <a:spcPts val="5040"/>
              </a:lnSpc>
            </a:pPr>
            <a:r>
              <a:rPr lang="en-US" b="true" sz="3600" spc="-107">
                <a:solidFill>
                  <a:srgbClr val="000000"/>
                </a:solidFill>
                <a:latin typeface="Open Sauce Bold"/>
                <a:ea typeface="Open Sauce Bold"/>
                <a:cs typeface="Open Sauce Bold"/>
                <a:sym typeface="Open Sauce Bold"/>
              </a:rPr>
              <a:t>example:</a:t>
            </a:r>
          </a:p>
          <a:p>
            <a:pPr algn="just">
              <a:lnSpc>
                <a:spcPts val="5040"/>
              </a:lnSpc>
            </a:pP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M</a:t>
            </a:r>
            <a:r>
              <a:rPr lang="en-US" b="true" sz="3600" spc="-107">
                <a:solidFill>
                  <a:srgbClr val="000000"/>
                </a:solidFill>
                <a:latin typeface="Open Sauce Bold"/>
                <a:ea typeface="Open Sauce Bold"/>
                <a:cs typeface="Open Sauce Bold"/>
                <a:sym typeface="Open Sauce Bold"/>
              </a:rPr>
              <a:t>enu:</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[1] Add Expense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[2] Clear Last Expense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[3] Check History</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[4] Check Card Balance</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[5] Add Money</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[6] Exit</a:t>
            </a:r>
          </a:p>
          <a:p>
            <a:pPr algn="just">
              <a:lnSpc>
                <a:spcPts val="5040"/>
              </a:lnSpc>
              <a:spcBef>
                <a:spcPct val="0"/>
              </a:spcBef>
            </a:pP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Enter Choice: 3</a:t>
            </a:r>
          </a:p>
          <a:p>
            <a:pPr algn="just">
              <a:lnSpc>
                <a:spcPts val="5040"/>
              </a:lnSpc>
              <a:spcBef>
                <a:spcPct val="0"/>
              </a:spcBef>
            </a:pPr>
            <a:r>
              <a:rPr lang="en-US" b="true" sz="3600" spc="-107">
                <a:solidFill>
                  <a:srgbClr val="000000"/>
                </a:solidFill>
                <a:latin typeface="Open Sauce Bold"/>
                <a:ea typeface="Open Sauce Bold"/>
                <a:cs typeface="Open Sauce Bold"/>
                <a:sym typeface="Open Sauce Bold"/>
              </a:rPr>
              <a:t>No expenses to delete.</a:t>
            </a:r>
          </a:p>
          <a:p>
            <a:pPr algn="just">
              <a:lnSpc>
                <a:spcPts val="5040"/>
              </a:lnSpc>
              <a:spcBef>
                <a:spcPct val="0"/>
              </a:spcBef>
            </a:pPr>
          </a:p>
        </p:txBody>
      </p:sp>
      <p:sp>
        <p:nvSpPr>
          <p:cNvPr name="TextBox 10" id="10"/>
          <p:cNvSpPr txBox="true"/>
          <p:nvPr/>
        </p:nvSpPr>
        <p:spPr>
          <a:xfrm rot="0">
            <a:off x="9763270" y="923925"/>
            <a:ext cx="7528355" cy="2054225"/>
          </a:xfrm>
          <a:prstGeom prst="rect">
            <a:avLst/>
          </a:prstGeom>
        </p:spPr>
        <p:txBody>
          <a:bodyPr anchor="t" rtlCol="false" tIns="0" lIns="0" bIns="0" rIns="0">
            <a:spAutoFit/>
          </a:bodyPr>
          <a:lstStyle/>
          <a:p>
            <a:pPr algn="ctr">
              <a:lnSpc>
                <a:spcPts val="8124"/>
              </a:lnSpc>
            </a:pPr>
            <a:r>
              <a:rPr lang="en-US" b="true" sz="6499" spc="-194">
                <a:solidFill>
                  <a:srgbClr val="000000"/>
                </a:solidFill>
                <a:latin typeface="Open Sauce Heavy"/>
                <a:ea typeface="Open Sauce Heavy"/>
                <a:cs typeface="Open Sauce Heavy"/>
                <a:sym typeface="Open Sauce Heavy"/>
              </a:rPr>
              <a:t>PLANNED INPUTS AND OUTPUTS:</a:t>
            </a:r>
          </a:p>
        </p:txBody>
      </p:sp>
      <p:sp>
        <p:nvSpPr>
          <p:cNvPr name="Freeform 11" id="11"/>
          <p:cNvSpPr/>
          <p:nvPr/>
        </p:nvSpPr>
        <p:spPr>
          <a:xfrm flipH="false" flipV="false" rot="809864">
            <a:off x="10408318" y="3037237"/>
            <a:ext cx="6092342" cy="7221526"/>
          </a:xfrm>
          <a:custGeom>
            <a:avLst/>
            <a:gdLst/>
            <a:ahLst/>
            <a:cxnLst/>
            <a:rect r="r" b="b" t="t" l="l"/>
            <a:pathLst>
              <a:path h="7221526" w="6092342">
                <a:moveTo>
                  <a:pt x="0" y="0"/>
                </a:moveTo>
                <a:lnTo>
                  <a:pt x="6092342" y="0"/>
                </a:lnTo>
                <a:lnTo>
                  <a:pt x="6092342" y="7221526"/>
                </a:lnTo>
                <a:lnTo>
                  <a:pt x="0" y="72215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fast">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5234940" y="0"/>
            <a:ext cx="7818120" cy="10287000"/>
          </a:xfrm>
          <a:custGeom>
            <a:avLst/>
            <a:gdLst/>
            <a:ahLst/>
            <a:cxnLst/>
            <a:rect r="r" b="b" t="t" l="l"/>
            <a:pathLst>
              <a:path h="10287000" w="7818120">
                <a:moveTo>
                  <a:pt x="0" y="0"/>
                </a:moveTo>
                <a:lnTo>
                  <a:pt x="7818120" y="0"/>
                </a:lnTo>
                <a:lnTo>
                  <a:pt x="7818120" y="10287000"/>
                </a:lnTo>
                <a:lnTo>
                  <a:pt x="0" y="10287000"/>
                </a:lnTo>
                <a:lnTo>
                  <a:pt x="0" y="0"/>
                </a:lnTo>
                <a:close/>
              </a:path>
            </a:pathLst>
          </a:custGeom>
          <a:blipFill>
            <a:blip r:embed="rId3"/>
            <a:stretch>
              <a:fillRect l="0" t="0" r="0" b="0"/>
            </a:stretch>
          </a:blipFill>
        </p:spPr>
      </p:sp>
    </p:spTree>
  </p:cSld>
  <p:clrMapOvr>
    <a:masterClrMapping/>
  </p:clrMapOvr>
  <p:transition spd="fast">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177290" y="36561"/>
            <a:ext cx="15933420" cy="10213878"/>
          </a:xfrm>
          <a:custGeom>
            <a:avLst/>
            <a:gdLst/>
            <a:ahLst/>
            <a:cxnLst/>
            <a:rect r="r" b="b" t="t" l="l"/>
            <a:pathLst>
              <a:path h="10213878" w="15933420">
                <a:moveTo>
                  <a:pt x="0" y="0"/>
                </a:moveTo>
                <a:lnTo>
                  <a:pt x="15933420" y="0"/>
                </a:lnTo>
                <a:lnTo>
                  <a:pt x="15933420" y="10213878"/>
                </a:lnTo>
                <a:lnTo>
                  <a:pt x="0" y="10213878"/>
                </a:lnTo>
                <a:lnTo>
                  <a:pt x="0" y="0"/>
                </a:lnTo>
                <a:close/>
              </a:path>
            </a:pathLst>
          </a:custGeom>
          <a:blipFill>
            <a:blip r:embed="rId3"/>
            <a:stretch>
              <a:fillRect l="0" t="0" r="0" b="-105260"/>
            </a:stretch>
          </a:blipFill>
        </p:spPr>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521229" y="0"/>
            <a:ext cx="15245543" cy="10287000"/>
          </a:xfrm>
          <a:custGeom>
            <a:avLst/>
            <a:gdLst/>
            <a:ahLst/>
            <a:cxnLst/>
            <a:rect r="r" b="b" t="t" l="l"/>
            <a:pathLst>
              <a:path h="10287000" w="15245543">
                <a:moveTo>
                  <a:pt x="0" y="0"/>
                </a:moveTo>
                <a:lnTo>
                  <a:pt x="15245542" y="0"/>
                </a:lnTo>
                <a:lnTo>
                  <a:pt x="15245542" y="10287000"/>
                </a:lnTo>
                <a:lnTo>
                  <a:pt x="0" y="10287000"/>
                </a:lnTo>
                <a:lnTo>
                  <a:pt x="0" y="0"/>
                </a:lnTo>
                <a:close/>
              </a:path>
            </a:pathLst>
          </a:custGeom>
          <a:blipFill>
            <a:blip r:embed="rId3"/>
            <a:stretch>
              <a:fillRect l="0" t="-95002" r="0" b="0"/>
            </a:stretch>
          </a:blipFill>
        </p:spPr>
      </p:sp>
    </p:spTree>
  </p:cSld>
  <p:clrMapOvr>
    <a:masterClrMapping/>
  </p:clrMapOvr>
  <p:transition spd="fast">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DAG5ns8qvBk</dc:identifier>
  <dcterms:modified xsi:type="dcterms:W3CDTF">2011-08-01T06:04:30Z</dcterms:modified>
  <cp:revision>1</cp:revision>
  <dc:title>Gray Black Scrapbook Group Project Presentation</dc:title>
</cp:coreProperties>
</file>

<file path=docProps/thumbnail.jpeg>
</file>